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7" r:id="rId3"/>
    <p:sldId id="261" r:id="rId5"/>
    <p:sldId id="258" r:id="rId6"/>
    <p:sldId id="259" r:id="rId7"/>
    <p:sldId id="262" r:id="rId8"/>
    <p:sldId id="276" r:id="rId9"/>
    <p:sldId id="274" r:id="rId10"/>
    <p:sldId id="275" r:id="rId11"/>
    <p:sldId id="263" r:id="rId12"/>
    <p:sldId id="264" r:id="rId13"/>
    <p:sldId id="260" r:id="rId14"/>
    <p:sldId id="265" r:id="rId15"/>
    <p:sldId id="267" r:id="rId16"/>
    <p:sldId id="269" r:id="rId17"/>
    <p:sldId id="278" r:id="rId18"/>
    <p:sldId id="270" r:id="rId19"/>
    <p:sldId id="268" r:id="rId20"/>
    <p:sldId id="266" r:id="rId21"/>
    <p:sldId id="279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03"/>
    <p:restoredTop sz="94702"/>
  </p:normalViewPr>
  <p:slideViewPr>
    <p:cSldViewPr snapToGrid="0" snapToObjects="1">
      <p:cViewPr varScale="1">
        <p:scale>
          <a:sx n="70" d="100"/>
          <a:sy n="70" d="100"/>
        </p:scale>
        <p:origin x="216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BA6EA-8754-1C40-90FD-A7172625F32F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23A44-FB72-2945-B310-2AF3D24A9ED7}" type="slidenum">
              <a:rPr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fd4d494b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fd4d494b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fd4d494bf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5fd4d494bf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fd4d494b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fd4d494b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20000" y="6088076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GB"/>
              <a:t>Xuyang Wang, Yuqin Chen</a:t>
            </a:r>
            <a:endParaRPr lang="en-GB"/>
          </a:p>
        </p:txBody>
      </p:sp>
      <p:sp>
        <p:nvSpPr>
          <p:cNvPr id="55" name="Google Shape;55;p13"/>
          <p:cNvSpPr txBox="1"/>
          <p:nvPr/>
        </p:nvSpPr>
        <p:spPr>
          <a:xfrm>
            <a:off x="1828800" y="680060"/>
            <a:ext cx="8472196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5200">
                <a:solidFill>
                  <a:schemeClr val="dk1"/>
                </a:solidFill>
              </a:rPr>
              <a:t>Building Knowledge Graph for Hearthstone cards &amp; decks</a:t>
            </a:r>
            <a:endParaRPr sz="13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308" y="2526679"/>
            <a:ext cx="6990184" cy="34295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Ontology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Deck: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1451" y="1584113"/>
            <a:ext cx="7772400" cy="4460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System </a:t>
            </a:r>
            <a:r>
              <a:rPr lang="en-US" sz="4400"/>
              <a:t>Architechture</a:t>
            </a:r>
            <a:endParaRPr lang="en-US" sz="4400"/>
          </a:p>
        </p:txBody>
      </p:sp>
      <p:sp>
        <p:nvSpPr>
          <p:cNvPr id="92" name="Google Shape;92;p16"/>
          <p:cNvSpPr txBox="1"/>
          <p:nvPr/>
        </p:nvSpPr>
        <p:spPr>
          <a:xfrm>
            <a:off x="4614367" y="6199800"/>
            <a:ext cx="1916800" cy="492402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Unstructured Data</a:t>
            </a:r>
            <a:endParaRPr sz="1600"/>
          </a:p>
        </p:txBody>
      </p:sp>
      <p:sp>
        <p:nvSpPr>
          <p:cNvPr id="93" name="Google Shape;93;p16"/>
          <p:cNvSpPr txBox="1"/>
          <p:nvPr/>
        </p:nvSpPr>
        <p:spPr>
          <a:xfrm>
            <a:off x="4482767" y="1356968"/>
            <a:ext cx="2180000" cy="615513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/>
              <a:t>Card &amp; Deck KG</a:t>
            </a:r>
            <a:endParaRPr sz="24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14351" y="3149266"/>
            <a:ext cx="1916800" cy="19260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6"/>
          <p:cNvCxnSpPr>
            <a:stCxn id="94" idx="0"/>
            <a:endCxn id="93" idx="2"/>
          </p:cNvCxnSpPr>
          <p:nvPr/>
        </p:nvCxnSpPr>
        <p:spPr>
          <a:xfrm flipV="1">
            <a:off x="5572751" y="1972481"/>
            <a:ext cx="16" cy="11767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6"/>
          <p:cNvCxnSpPr>
            <a:stCxn id="93" idx="2"/>
            <a:endCxn id="94" idx="0"/>
          </p:cNvCxnSpPr>
          <p:nvPr/>
        </p:nvCxnSpPr>
        <p:spPr>
          <a:xfrm flipH="1">
            <a:off x="5572751" y="1972481"/>
            <a:ext cx="16" cy="11767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7" name="Google Shape;97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14367" y="2062615"/>
            <a:ext cx="895549" cy="9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69163" y="5179080"/>
            <a:ext cx="993604" cy="76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6"/>
          <p:cNvCxnSpPr>
            <a:stCxn id="94" idx="2"/>
            <a:endCxn id="92" idx="0"/>
          </p:cNvCxnSpPr>
          <p:nvPr/>
        </p:nvCxnSpPr>
        <p:spPr>
          <a:xfrm>
            <a:off x="5572751" y="5075289"/>
            <a:ext cx="16" cy="11245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0" name="Google Shape;100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994274" y="2902202"/>
            <a:ext cx="895533" cy="105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11734" y="3344192"/>
            <a:ext cx="1257967" cy="15361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6"/>
          <p:cNvCxnSpPr>
            <a:stCxn id="101" idx="3"/>
            <a:endCxn id="94" idx="1"/>
          </p:cNvCxnSpPr>
          <p:nvPr/>
        </p:nvCxnSpPr>
        <p:spPr>
          <a:xfrm>
            <a:off x="2269700" y="4112287"/>
            <a:ext cx="234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6"/>
          <p:cNvCxnSpPr>
            <a:stCxn id="94" idx="1"/>
            <a:endCxn id="101" idx="3"/>
          </p:cNvCxnSpPr>
          <p:nvPr/>
        </p:nvCxnSpPr>
        <p:spPr>
          <a:xfrm rot="10800000">
            <a:off x="2269551" y="4112276"/>
            <a:ext cx="234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4" name="Google Shape;104;p1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945233" y="4268801"/>
            <a:ext cx="993600" cy="10361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6"/>
          <p:cNvCxnSpPr>
            <a:stCxn id="92" idx="0"/>
            <a:endCxn id="94" idx="2"/>
          </p:cNvCxnSpPr>
          <p:nvPr/>
        </p:nvCxnSpPr>
        <p:spPr>
          <a:xfrm flipH="1" flipV="1">
            <a:off x="5572751" y="5075289"/>
            <a:ext cx="16" cy="11245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6" name="Google Shape;106;p16"/>
          <p:cNvPicPr preferRelativeResize="0"/>
          <p:nvPr/>
        </p:nvPicPr>
        <p:blipFill rotWithShape="1">
          <a:blip r:embed="rId7"/>
          <a:srcRect r="4571"/>
          <a:stretch>
            <a:fillRect/>
          </a:stretch>
        </p:blipFill>
        <p:spPr>
          <a:xfrm>
            <a:off x="9425967" y="3584846"/>
            <a:ext cx="993600" cy="10548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6"/>
          <p:cNvCxnSpPr>
            <a:stCxn id="106" idx="1"/>
            <a:endCxn id="94" idx="3"/>
          </p:cNvCxnSpPr>
          <p:nvPr/>
        </p:nvCxnSpPr>
        <p:spPr>
          <a:xfrm rot="10800000">
            <a:off x="6531167" y="4112272"/>
            <a:ext cx="289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6"/>
          <p:cNvCxnSpPr>
            <a:endCxn id="106" idx="1"/>
          </p:cNvCxnSpPr>
          <p:nvPr/>
        </p:nvCxnSpPr>
        <p:spPr>
          <a:xfrm>
            <a:off x="6531167" y="4112272"/>
            <a:ext cx="289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" name="Google Shape;109;p16"/>
          <p:cNvSpPr txBox="1"/>
          <p:nvPr/>
        </p:nvSpPr>
        <p:spPr>
          <a:xfrm>
            <a:off x="6777800" y="3619867"/>
            <a:ext cx="2894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Embedding and training</a:t>
            </a:r>
            <a:endParaRPr sz="1600"/>
          </a:p>
        </p:txBody>
      </p:sp>
      <p:sp>
        <p:nvSpPr>
          <p:cNvPr id="110" name="Google Shape;110;p16"/>
          <p:cNvSpPr txBox="1"/>
          <p:nvPr/>
        </p:nvSpPr>
        <p:spPr>
          <a:xfrm>
            <a:off x="6961833" y="4112267"/>
            <a:ext cx="2894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Recommend cards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Challenge2: Explore Card &amp; Deck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give player a easy way to explore the card they want?</a:t>
            </a:r>
            <a:endParaRPr lang="en-US"/>
          </a:p>
          <a:p>
            <a:r>
              <a:rPr lang="en-US"/>
              <a:t>Example:  A player want to find a replacement of a card in mage class and cost 7+.</a:t>
            </a:r>
            <a:endParaRPr lang="en-US"/>
          </a:p>
          <a:p>
            <a:r>
              <a:rPr lang="en-US"/>
              <a:t>Solution: </a:t>
            </a:r>
            <a:endParaRPr lang="en-US"/>
          </a:p>
          <a:p>
            <a:pPr marL="152400" indent="0">
              <a:buNone/>
            </a:pPr>
            <a:r>
              <a:rPr lang="en-US"/>
              <a:t>	- Build KG for cards</a:t>
            </a:r>
            <a:endParaRPr lang="en-US"/>
          </a:p>
          <a:p>
            <a:pPr marL="152400" indent="0">
              <a:buNone/>
            </a:pPr>
            <a:r>
              <a:rPr lang="en-US"/>
              <a:t>	- Use sparql to search and filter the entitys</a:t>
            </a:r>
            <a:endParaRPr lang="en-US"/>
          </a:p>
          <a:p>
            <a:pPr marL="152400" indent="0">
              <a:buNone/>
            </a:pPr>
            <a:r>
              <a:rPr lang="en-US"/>
              <a:t>	- Return result as a graph to help player find the card they want. </a:t>
            </a:r>
            <a:endParaRPr lang="en-US"/>
          </a:p>
          <a:p>
            <a:r>
              <a:rPr lang="en-US"/>
              <a:t>Evaluation:</a:t>
            </a:r>
            <a:endParaRPr lang="en-US"/>
          </a:p>
          <a:p>
            <a:pPr marL="152400" indent="0">
              <a:buNone/>
            </a:pPr>
            <a:r>
              <a:rPr lang="en-US"/>
              <a:t>	- That’s very precise. Player can modify the parameter of filter to get the result space as a graph.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Explore Card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Parameters:</a:t>
            </a:r>
            <a:endParaRPr lang="en-US"/>
          </a:p>
          <a:p>
            <a:pPr marL="152400" indent="0">
              <a:buNone/>
            </a:pPr>
            <a:r>
              <a:rPr lang="en-US"/>
              <a:t>Class : [Mage, Hunter…] 12classes</a:t>
            </a:r>
            <a:endParaRPr lang="en-US"/>
          </a:p>
          <a:p>
            <a:pPr marL="152400" indent="0">
              <a:buNone/>
            </a:pPr>
            <a:r>
              <a:rPr lang="en-US"/>
              <a:t>Cost: [0</a:t>
            </a:r>
            <a:r>
              <a:rPr lang="zh-CN" altLang="en-US"/>
              <a:t>～</a:t>
            </a:r>
            <a:r>
              <a:rPr lang="en-US" altLang="zh-CN"/>
              <a:t>6, 7+]</a:t>
            </a:r>
            <a:endParaRPr lang="en-US" altLang="zh-CN"/>
          </a:p>
          <a:p>
            <a:pPr marL="152400" indent="0">
              <a:buNone/>
            </a:pPr>
            <a:r>
              <a:rPr lang="en-US"/>
              <a:t>Rarity: [Free, Common, Rare, Epic, Legendary]</a:t>
            </a:r>
            <a:endParaRPr lang="en-US"/>
          </a:p>
          <a:p>
            <a:pPr marL="152400" indent="0">
              <a:buNone/>
            </a:pPr>
            <a:r>
              <a:rPr lang="en-US"/>
              <a:t>Type: [Minion, Weapon, Spell…] 7 types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5379" y="3785920"/>
            <a:ext cx="9306703" cy="46118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Explore Deck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Parameters:</a:t>
            </a:r>
            <a:endParaRPr lang="en-US"/>
          </a:p>
          <a:p>
            <a:pPr marL="152400" indent="0">
              <a:buNone/>
            </a:pPr>
            <a:r>
              <a:rPr lang="en-US"/>
              <a:t>Score: [-150, 150]</a:t>
            </a:r>
            <a:endParaRPr lang="en-US"/>
          </a:p>
          <a:p>
            <a:pPr marL="152400" indent="0">
              <a:buNone/>
            </a:pPr>
            <a:r>
              <a:rPr lang="en-US"/>
              <a:t>Cost: [0~50000] Arcane Dust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1930" y="3044697"/>
            <a:ext cx="7772400" cy="50701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Sparql Example - Deck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4865" y="1598381"/>
            <a:ext cx="5206584" cy="4555200"/>
          </a:xfrm>
        </p:spPr>
        <p:txBody>
          <a:bodyPr/>
          <a:lstStyle/>
          <a:p>
            <a:r>
              <a:rPr lang="en-US"/>
              <a:t>Call API in front-end</a:t>
            </a:r>
            <a:endParaRPr lang="en-US"/>
          </a:p>
          <a:p>
            <a:r>
              <a:rPr lang="en-US"/>
              <a:t>Back-end get parameters:</a:t>
            </a:r>
            <a:endParaRPr lang="en-US"/>
          </a:p>
          <a:p>
            <a:pPr lvl="1"/>
            <a:r>
              <a:rPr lang="en-US"/>
              <a:t>Score &amp; Cost</a:t>
            </a:r>
            <a:endParaRPr lang="en-US"/>
          </a:p>
          <a:p>
            <a:r>
              <a:rPr lang="en-US"/>
              <a:t>Sparql query</a:t>
            </a:r>
            <a:endParaRPr lang="en-US"/>
          </a:p>
          <a:p>
            <a:r>
              <a:rPr lang="en-US"/>
              <a:t>Generate Graph</a:t>
            </a:r>
            <a:endParaRPr lang="en-US"/>
          </a:p>
          <a:p>
            <a:pPr lvl="1"/>
            <a:r>
              <a:rPr lang="en-US"/>
              <a:t>Use Vis.JS</a:t>
            </a:r>
            <a:endParaRPr lang="en-US"/>
          </a:p>
          <a:p>
            <a:pPr lvl="1"/>
            <a:r>
              <a:rPr lang="en-US"/>
              <a:t>Generate nodes</a:t>
            </a:r>
            <a:endParaRPr lang="en-US"/>
          </a:p>
          <a:p>
            <a:pPr lvl="1"/>
            <a:r>
              <a:rPr lang="en-US"/>
              <a:t>Generate ndges</a:t>
            </a:r>
            <a:endParaRPr lang="en-US"/>
          </a:p>
          <a:p>
            <a:r>
              <a:rPr lang="en-US"/>
              <a:t>Return result</a:t>
            </a:r>
            <a:endParaRPr lang="en-US"/>
          </a:p>
          <a:p>
            <a:r>
              <a:rPr lang="en-US"/>
              <a:t>Show graph in front-end</a:t>
            </a:r>
            <a:endParaRPr lang="en-US"/>
          </a:p>
          <a:p>
            <a:pPr marL="795655" lvl="1" indent="0">
              <a:buNone/>
            </a:pPr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37" y="1487330"/>
            <a:ext cx="7772400" cy="47773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Challenge3: Recommender System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recommend more cards for a existing deck? </a:t>
            </a:r>
            <a:endParaRPr lang="en-US"/>
          </a:p>
          <a:p>
            <a:endParaRPr lang="en-US"/>
          </a:p>
          <a:p>
            <a:r>
              <a:rPr lang="en-US"/>
              <a:t>Solution:  Build a TransE model. (More details in report)</a:t>
            </a:r>
            <a:endParaRPr lang="en-US"/>
          </a:p>
          <a:p>
            <a:endParaRPr lang="en-US"/>
          </a:p>
          <a:p>
            <a:r>
              <a:rPr lang="en-US"/>
              <a:t>Evaluation: Randomly hide 20% data in the triples (deck-hasCard-&gt;card) as test dataset, got a 0.09 MRR.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Recommend card for a deck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0530" y="1469390"/>
            <a:ext cx="5596890" cy="5130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KG Quality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Intrinsic</a:t>
            </a:r>
            <a:endParaRPr lang="en-US"/>
          </a:p>
          <a:p>
            <a:pPr lvl="1"/>
            <a:r>
              <a:rPr lang="en-US"/>
              <a:t>Accuracy: All cards and decks free of error &amp; correctly describing facts</a:t>
            </a:r>
            <a:endParaRPr lang="en-US"/>
          </a:p>
          <a:p>
            <a:pPr lvl="1"/>
            <a:r>
              <a:rPr lang="en-US"/>
              <a:t>Objectivity: Decks are from different players, so it’s free of bias &amp; impartial. Cards’ information are official. </a:t>
            </a:r>
            <a:endParaRPr lang="en-US"/>
          </a:p>
          <a:p>
            <a:pPr lvl="1"/>
            <a:r>
              <a:rPr lang="en-US"/>
              <a:t>Consistency: Card’s properties and deck’s properties are consistent.</a:t>
            </a:r>
            <a:endParaRPr lang="en-US"/>
          </a:p>
          <a:p>
            <a:r>
              <a:rPr lang="en-US"/>
              <a:t>Contextual</a:t>
            </a:r>
            <a:endParaRPr lang="en-US"/>
          </a:p>
          <a:p>
            <a:pPr lvl="1"/>
            <a:r>
              <a:rPr lang="en-US"/>
              <a:t>Card data is up to date</a:t>
            </a:r>
            <a:endParaRPr lang="en-US"/>
          </a:p>
          <a:p>
            <a:pPr lvl="1"/>
            <a:r>
              <a:rPr lang="en-US"/>
              <a:t>Deck data is required to update periodically by crawler</a:t>
            </a:r>
            <a:endParaRPr lang="en-US"/>
          </a:p>
          <a:p>
            <a:r>
              <a:rPr lang="en-US"/>
              <a:t>Representational</a:t>
            </a:r>
            <a:endParaRPr lang="en-US"/>
          </a:p>
          <a:p>
            <a:pPr lvl="1"/>
            <a:r>
              <a:rPr lang="en-US"/>
              <a:t>Data can be interpreted by machine and human without ambiguity</a:t>
            </a:r>
            <a:endParaRPr 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UI Design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51" y="5501033"/>
            <a:ext cx="4273033" cy="543955"/>
          </a:xfrm>
        </p:spPr>
        <p:txBody>
          <a:bodyPr>
            <a:normAutofit lnSpcReduction="10000"/>
          </a:bodyPr>
          <a:lstStyle/>
          <a:p>
            <a:pPr marL="152400" indent="0">
              <a:buNone/>
            </a:pPr>
            <a:r>
              <a:rPr lang="en-US"/>
              <a:t>Home Page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787" y="1356967"/>
            <a:ext cx="8202810" cy="4024502"/>
          </a:xfrm>
          <a:prstGeom prst="rect">
            <a:avLst/>
          </a:prstGeom>
        </p:spPr>
      </p:pic>
      <p:sp>
        <p:nvSpPr>
          <p:cNvPr id="5" name="Text Placeholder 2"/>
          <p:cNvSpPr txBox="1"/>
          <p:nvPr/>
        </p:nvSpPr>
        <p:spPr>
          <a:xfrm>
            <a:off x="8333597" y="4803874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/>
              <a:buNone/>
            </a:pPr>
            <a:r>
              <a:rPr lang="en-US"/>
              <a:t>Recommend</a:t>
            </a:r>
            <a:endParaRPr lang="en-US"/>
          </a:p>
          <a:p>
            <a:pPr marL="152400" indent="0">
              <a:buFont typeface="Arial" panose="020B0604020202020204"/>
              <a:buNone/>
            </a:pPr>
            <a:r>
              <a:rPr lang="en-US"/>
              <a:t>Recommend card based on deck</a:t>
            </a:r>
            <a:endParaRPr lang="en-US"/>
          </a:p>
        </p:txBody>
      </p:sp>
      <p:sp>
        <p:nvSpPr>
          <p:cNvPr id="6" name="Text Placeholder 2"/>
          <p:cNvSpPr txBox="1"/>
          <p:nvPr/>
        </p:nvSpPr>
        <p:spPr>
          <a:xfrm>
            <a:off x="8333597" y="3097240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/>
              <a:buNone/>
            </a:pPr>
            <a:r>
              <a:rPr lang="en-US"/>
              <a:t>Explore</a:t>
            </a:r>
            <a:endParaRPr lang="en-US"/>
          </a:p>
          <a:p>
            <a:pPr marL="152400" indent="0">
              <a:buFont typeface="Arial" panose="020B0604020202020204"/>
              <a:buNone/>
            </a:pPr>
            <a:r>
              <a:rPr lang="en-US"/>
              <a:t>Explore card &amp; deck</a:t>
            </a:r>
            <a:endParaRPr lang="en-US"/>
          </a:p>
        </p:txBody>
      </p:sp>
      <p:sp>
        <p:nvSpPr>
          <p:cNvPr id="7" name="Text Placeholder 2"/>
          <p:cNvSpPr txBox="1"/>
          <p:nvPr/>
        </p:nvSpPr>
        <p:spPr>
          <a:xfrm>
            <a:off x="8333597" y="2340212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/>
              <a:buNone/>
            </a:pPr>
            <a:r>
              <a:rPr lang="en-US"/>
              <a:t>Team:</a:t>
            </a:r>
            <a:endParaRPr lang="en-US"/>
          </a:p>
          <a:p>
            <a:pPr marL="152400" indent="0">
              <a:buFont typeface="Arial" panose="020B0604020202020204"/>
              <a:buNone/>
            </a:pPr>
            <a:r>
              <a:rPr lang="en-US"/>
              <a:t>Introduction of team members</a:t>
            </a:r>
            <a:endParaRPr lang="en-US"/>
          </a:p>
        </p:txBody>
      </p:sp>
      <p:sp>
        <p:nvSpPr>
          <p:cNvPr id="8" name="Text Placeholder 2"/>
          <p:cNvSpPr txBox="1"/>
          <p:nvPr/>
        </p:nvSpPr>
        <p:spPr>
          <a:xfrm>
            <a:off x="8333597" y="1576612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/>
              <a:buNone/>
            </a:pPr>
            <a:r>
              <a:rPr lang="en-US"/>
              <a:t>Overviw:</a:t>
            </a:r>
            <a:endParaRPr lang="en-US"/>
          </a:p>
          <a:p>
            <a:pPr marL="152400" indent="0">
              <a:buFont typeface="Arial" panose="020B0604020202020204"/>
              <a:buNone/>
            </a:pPr>
            <a:r>
              <a:rPr lang="en-US"/>
              <a:t>Introduction of our system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27" y="3740713"/>
            <a:ext cx="2824629" cy="8243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Contents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85000" lnSpcReduction="20000"/>
          </a:bodyPr>
          <a:lstStyle/>
          <a:p>
            <a:r>
              <a:rPr lang="en-US" sz="3600"/>
              <a:t>Goal / Objective</a:t>
            </a:r>
            <a:endParaRPr lang="en-US" sz="3600"/>
          </a:p>
          <a:p>
            <a:r>
              <a:rPr lang="en-US" sz="3600"/>
              <a:t>Data Processing</a:t>
            </a:r>
            <a:endParaRPr lang="en-US" sz="3600"/>
          </a:p>
          <a:p>
            <a:pPr lvl="1"/>
            <a:r>
              <a:rPr lang="en-GB" sz="2800"/>
              <a:t>Data Source</a:t>
            </a:r>
            <a:endParaRPr lang="en-GB" sz="2800"/>
          </a:p>
          <a:p>
            <a:pPr lvl="1"/>
            <a:r>
              <a:rPr lang="en-GB" sz="2800"/>
              <a:t>Data Extraction(Crawler)</a:t>
            </a:r>
            <a:endParaRPr lang="en-GB" sz="2800"/>
          </a:p>
          <a:p>
            <a:pPr lvl="1"/>
            <a:r>
              <a:rPr lang="en-GB" sz="2800"/>
              <a:t>Technical Challenge1: Big data volume</a:t>
            </a:r>
            <a:endParaRPr lang="en-US" sz="2800"/>
          </a:p>
          <a:p>
            <a:r>
              <a:rPr lang="en-US" sz="3600"/>
              <a:t>Functionality</a:t>
            </a:r>
            <a:endParaRPr lang="en-US" sz="3600"/>
          </a:p>
          <a:p>
            <a:pPr lvl="1"/>
            <a:r>
              <a:rPr lang="en-US" sz="2800"/>
              <a:t>System Architechture</a:t>
            </a:r>
            <a:endParaRPr lang="en-US" sz="2800"/>
          </a:p>
          <a:p>
            <a:pPr lvl="1"/>
            <a:r>
              <a:rPr lang="en-US" sz="2800"/>
              <a:t>Technical Challenge2: Explore Card &amp; Deck</a:t>
            </a:r>
            <a:endParaRPr lang="en-US" sz="2800"/>
          </a:p>
          <a:p>
            <a:pPr lvl="2"/>
            <a:r>
              <a:rPr lang="en-US" sz="2400"/>
              <a:t>Sparql Example </a:t>
            </a:r>
            <a:endParaRPr lang="en-US" sz="2400"/>
          </a:p>
          <a:p>
            <a:pPr lvl="1"/>
            <a:r>
              <a:rPr lang="en-US" sz="2800"/>
              <a:t>Technical Challenge3: Recommender System</a:t>
            </a:r>
            <a:endParaRPr lang="en-US" sz="2800"/>
          </a:p>
          <a:p>
            <a:r>
              <a:rPr lang="en-US" sz="3200"/>
              <a:t>Evaluation</a:t>
            </a:r>
            <a:endParaRPr lang="en-US" sz="3200"/>
          </a:p>
          <a:p>
            <a:pPr lvl="1"/>
            <a:r>
              <a:rPr lang="en-US" sz="2800"/>
              <a:t>KG Quality</a:t>
            </a:r>
            <a:endParaRPr lang="en-US" sz="3200"/>
          </a:p>
          <a:p>
            <a:r>
              <a:rPr lang="en-US" sz="3200"/>
              <a:t>UI Design</a:t>
            </a:r>
            <a:endParaRPr lang="en-US" sz="3200"/>
          </a:p>
          <a:p>
            <a:pPr lvl="1"/>
            <a:endParaRPr lang="en-US"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485" y="542925"/>
            <a:ext cx="11034395" cy="1007110"/>
          </a:xfrm>
        </p:spPr>
        <p:txBody>
          <a:bodyPr>
            <a:normAutofit fontScale="90000"/>
          </a:bodyPr>
          <a:lstStyle/>
          <a:p>
            <a:r>
              <a:rPr lang="en-US" sz="6600" b="1"/>
              <a:t>Future works</a:t>
            </a:r>
            <a:endParaRPr lang="en-US" sz="6600" b="1"/>
          </a:p>
        </p:txBody>
      </p:sp>
      <p:sp>
        <p:nvSpPr>
          <p:cNvPr id="3" name="文本框 2"/>
          <p:cNvSpPr txBox="1"/>
          <p:nvPr/>
        </p:nvSpPr>
        <p:spPr>
          <a:xfrm>
            <a:off x="843280" y="1626235"/>
            <a:ext cx="107689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support users upload their own decks;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get more data to better train the model:</a:t>
            </a:r>
            <a:endParaRPr lang="en-US" altLang="zh-CN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>
                <a:sym typeface="+mn-ea"/>
              </a:rPr>
              <a:t>more accuracy score of each decks in KG</a:t>
            </a:r>
            <a:endParaRPr lang="en-US" altLang="zh-CN" sz="240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>
                <a:sym typeface="+mn-ea"/>
              </a:rPr>
              <a:t>more attributes of each decks like the win-lose rate</a:t>
            </a:r>
            <a:endParaRPr lang="en-US" altLang="zh-CN" sz="240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>
                <a:sym typeface="+mn-ea"/>
              </a:rPr>
              <a:t>expand the KG with competition data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more data visualizations to better analyze data</a:t>
            </a:r>
            <a:endParaRPr lang="en-US" altLang="zh-CN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792133" y="2872433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17960"/>
            <a:ext cx="11360800" cy="11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-GB">
                <a:solidFill>
                  <a:srgbClr val="000000"/>
                </a:solidFill>
              </a:rPr>
              <a:t>Goal / Objective</a:t>
            </a:r>
            <a:endParaRPr>
              <a:solidFill>
                <a:srgbClr val="000000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ct val="61000"/>
            </a:pPr>
            <a:r>
              <a:rPr lang="en-GB" sz="2400"/>
              <a:t>Building a knowledge graph about Hearthstone cards &amp; decks</a:t>
            </a:r>
            <a:br>
              <a:rPr lang="en-GB" sz="2400"/>
            </a:br>
            <a:r>
              <a:rPr lang="en-GB" sz="2400"/>
              <a:t>- Players can explore relationship between cards &amp; decks based on KG</a:t>
            </a:r>
            <a:br>
              <a:rPr lang="en-GB" sz="2400"/>
            </a:br>
            <a:r>
              <a:rPr lang="en-GB" sz="2400"/>
              <a:t>- Recommend related cards for player</a:t>
            </a:r>
            <a:endParaRPr sz="2400"/>
          </a:p>
          <a:p>
            <a:pPr>
              <a:spcBef>
                <a:spcPts val="1600"/>
              </a:spcBef>
            </a:pPr>
            <a:endParaRPr sz="2400"/>
          </a:p>
        </p:txBody>
      </p:sp>
      <p:sp>
        <p:nvSpPr>
          <p:cNvPr id="62" name="Google Shape;62;p14"/>
          <p:cNvSpPr txBox="1"/>
          <p:nvPr/>
        </p:nvSpPr>
        <p:spPr>
          <a:xfrm>
            <a:off x="5464000" y="2297845"/>
            <a:ext cx="1980800" cy="1354176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/>
              <a:t>SECRET MAGE</a:t>
            </a:r>
            <a:endParaRPr sz="2400"/>
          </a:p>
          <a:p>
            <a:r>
              <a:rPr lang="en-GB" sz="2400"/>
              <a:t>(a deck)</a:t>
            </a:r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2588933" y="30137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4233" y="3565933"/>
            <a:ext cx="1980800" cy="282593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401066" y="31522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sp>
        <p:nvSpPr>
          <p:cNvPr id="66" name="Google Shape;66;p14"/>
          <p:cNvSpPr txBox="1"/>
          <p:nvPr/>
        </p:nvSpPr>
        <p:spPr>
          <a:xfrm>
            <a:off x="2125033" y="32819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cxnSp>
        <p:nvCxnSpPr>
          <p:cNvPr id="67" name="Google Shape;67;p14"/>
          <p:cNvCxnSpPr>
            <a:stCxn id="62" idx="2"/>
            <a:endCxn id="66" idx="0"/>
          </p:cNvCxnSpPr>
          <p:nvPr/>
        </p:nvCxnSpPr>
        <p:spPr>
          <a:xfrm flipH="1" flipV="1">
            <a:off x="3395033" y="3281999"/>
            <a:ext cx="3059367" cy="3700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" name="Google Shape;68;p14"/>
          <p:cNvSpPr txBox="1"/>
          <p:nvPr/>
        </p:nvSpPr>
        <p:spPr>
          <a:xfrm>
            <a:off x="6295666" y="33863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69" name="Google Shape;69;p14"/>
          <p:cNvSpPr txBox="1"/>
          <p:nvPr/>
        </p:nvSpPr>
        <p:spPr>
          <a:xfrm>
            <a:off x="6095400" y="35344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0" name="Google Shape;70;p14"/>
          <p:cNvSpPr txBox="1"/>
          <p:nvPr/>
        </p:nvSpPr>
        <p:spPr>
          <a:xfrm>
            <a:off x="6008133" y="36758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1" name="Google Shape;71;p14"/>
          <p:cNvSpPr txBox="1"/>
          <p:nvPr/>
        </p:nvSpPr>
        <p:spPr>
          <a:xfrm>
            <a:off x="5889266" y="38143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2" name="Google Shape;72;p14"/>
          <p:cNvSpPr txBox="1"/>
          <p:nvPr/>
        </p:nvSpPr>
        <p:spPr>
          <a:xfrm>
            <a:off x="5689000" y="39232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3" name="Google Shape;73;p14"/>
          <p:cNvSpPr txBox="1"/>
          <p:nvPr/>
        </p:nvSpPr>
        <p:spPr>
          <a:xfrm>
            <a:off x="5592833" y="40417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cxnSp>
        <p:nvCxnSpPr>
          <p:cNvPr id="74" name="Google Shape;74;p14"/>
          <p:cNvCxnSpPr>
            <a:stCxn id="62" idx="2"/>
            <a:endCxn id="73" idx="0"/>
          </p:cNvCxnSpPr>
          <p:nvPr/>
        </p:nvCxnSpPr>
        <p:spPr>
          <a:xfrm>
            <a:off x="6454400" y="3652021"/>
            <a:ext cx="408433" cy="38969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5" name="Google Shape;75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835670" y="4041647"/>
            <a:ext cx="1839695" cy="2606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4"/>
          <p:cNvCxnSpPr>
            <a:stCxn id="62" idx="2"/>
          </p:cNvCxnSpPr>
          <p:nvPr/>
        </p:nvCxnSpPr>
        <p:spPr>
          <a:xfrm flipV="1">
            <a:off x="6454400" y="3333045"/>
            <a:ext cx="3319600" cy="3189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Google Shape;77;p14"/>
          <p:cNvSpPr txBox="1"/>
          <p:nvPr/>
        </p:nvSpPr>
        <p:spPr>
          <a:xfrm>
            <a:off x="9806666" y="2800435"/>
            <a:ext cx="1839600" cy="492402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…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Data Source</a:t>
            </a:r>
            <a:endParaRPr lang="en-GB"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565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1865"/>
              <a:t>HearthstoneJSON </a:t>
            </a:r>
            <a:endParaRPr sz="1865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65"/>
              <a:t>https://hearthstone.blizzard.com/en-us/cards </a:t>
            </a:r>
            <a:endParaRPr sz="1865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3301" y="2827667"/>
            <a:ext cx="5267865" cy="3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18003" y="1876234"/>
            <a:ext cx="2803667" cy="498176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6484733" y="225400"/>
            <a:ext cx="5565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1865"/>
              <a:t>Decks: </a:t>
            </a:r>
            <a:endParaRPr sz="1865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65"/>
              <a:t>https://hsreplay.net/decks/ Decks: https://www.hearthstonetopdecks.com/</a:t>
            </a:r>
            <a:endParaRPr sz="186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70" y="194945"/>
            <a:ext cx="10515600" cy="1325563"/>
          </a:xfrm>
        </p:spPr>
        <p:txBody>
          <a:bodyPr>
            <a:normAutofit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How crawler works?</a:t>
            </a:r>
            <a:endParaRPr lang="en-US" sz="3600">
              <a:sym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06705" y="1691005"/>
            <a:ext cx="5181600" cy="370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21335" y="5483225"/>
            <a:ext cx="4602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https://www.hearthstonetopdecks.com/decks/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560185" y="3095625"/>
            <a:ext cx="54463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https://www.hearthstonetopdecks.com/decks/xl-thief-control-priest-5-legend-ryvius-knights-of-hallows-end/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5760" y="62865"/>
            <a:ext cx="4443730" cy="31076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471160" y="1691005"/>
            <a:ext cx="1244600" cy="61531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s 8"/>
          <p:cNvSpPr/>
          <p:nvPr/>
        </p:nvSpPr>
        <p:spPr>
          <a:xfrm>
            <a:off x="306705" y="1974215"/>
            <a:ext cx="5164455" cy="70104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855" y="3768725"/>
            <a:ext cx="2524760" cy="236791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6715760" y="6187440"/>
            <a:ext cx="33274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https://www.hearthstonetopdecks.com/cards/brann-bronzebeard/</a:t>
            </a:r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8976360" y="769620"/>
            <a:ext cx="2181860" cy="123190"/>
          </a:xfrm>
          <a:prstGeom prst="rect">
            <a:avLst/>
          </a:prstGeom>
          <a:noFill/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9365615" y="892810"/>
            <a:ext cx="701675" cy="404368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s 14"/>
          <p:cNvSpPr/>
          <p:nvPr/>
        </p:nvSpPr>
        <p:spPr>
          <a:xfrm>
            <a:off x="6840855" y="3768725"/>
            <a:ext cx="2524760" cy="2495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59305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How crawler store data?</a:t>
            </a:r>
            <a:br>
              <a:rPr lang="en-US" sz="3600">
                <a:sym typeface="+mn-ea"/>
              </a:rPr>
            </a:br>
            <a:r>
              <a:rPr lang="en-US" sz="3600">
                <a:sym typeface="+mn-ea"/>
              </a:rPr>
              <a:t>	store data in two json files, then those files will be used for ontology build.</a:t>
            </a:r>
            <a:endParaRPr lang="en-US" sz="3600">
              <a:sym typeface="+mn-ea"/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34135" y="3994785"/>
            <a:ext cx="4415155" cy="2502535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0425" y="3994785"/>
            <a:ext cx="4438650" cy="24892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187575" y="2483485"/>
            <a:ext cx="1435100" cy="368300"/>
          </a:xfrm>
          <a:prstGeom prst="rect">
            <a:avLst/>
          </a:prstGeom>
          <a:solidFill>
            <a:schemeClr val="accent4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r>
              <a:rPr lang="en-US" altLang="zh-CN"/>
              <a:t>scrapy deck1</a:t>
            </a:r>
            <a:endParaRPr lang="en-US" altLang="zh-CN"/>
          </a:p>
        </p:txBody>
      </p:sp>
      <p:cxnSp>
        <p:nvCxnSpPr>
          <p:cNvPr id="5" name="Elbow Connector 4"/>
          <p:cNvCxnSpPr>
            <a:endCxn id="6" idx="1"/>
          </p:cNvCxnSpPr>
          <p:nvPr/>
        </p:nvCxnSpPr>
        <p:spPr>
          <a:xfrm>
            <a:off x="2832100" y="2865120"/>
            <a:ext cx="793750" cy="316865"/>
          </a:xfrm>
          <a:prstGeom prst="bentConnector3">
            <a:avLst>
              <a:gd name="adj1" fmla="val 88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3625850" y="2997835"/>
            <a:ext cx="2080260" cy="368300"/>
          </a:xfrm>
          <a:prstGeom prst="rect">
            <a:avLst/>
          </a:prstGeom>
          <a:solidFill>
            <a:schemeClr val="accent4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scrapy </a:t>
            </a:r>
            <a:r>
              <a:rPr lang="en-US" altLang="zh-CN"/>
              <a:t>deck1:card1</a:t>
            </a:r>
            <a:endParaRPr lang="en-US" altLang="zh-CN"/>
          </a:p>
        </p:txBody>
      </p:sp>
      <p:sp>
        <p:nvSpPr>
          <p:cNvPr id="9" name="Text Box 8"/>
          <p:cNvSpPr txBox="1"/>
          <p:nvPr/>
        </p:nvSpPr>
        <p:spPr>
          <a:xfrm>
            <a:off x="3625215" y="3468370"/>
            <a:ext cx="2080895" cy="368300"/>
          </a:xfrm>
          <a:prstGeom prst="rect">
            <a:avLst/>
          </a:prstGeom>
          <a:solidFill>
            <a:schemeClr val="accent4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scrapy </a:t>
            </a:r>
            <a:r>
              <a:rPr lang="en-US" altLang="zh-CN"/>
              <a:t>deck1:card2</a:t>
            </a:r>
            <a:endParaRPr lang="en-US" altLang="zh-CN"/>
          </a:p>
        </p:txBody>
      </p:sp>
      <p:cxnSp>
        <p:nvCxnSpPr>
          <p:cNvPr id="10" name="Elbow Connector 9"/>
          <p:cNvCxnSpPr>
            <a:endCxn id="9" idx="1"/>
          </p:cNvCxnSpPr>
          <p:nvPr/>
        </p:nvCxnSpPr>
        <p:spPr>
          <a:xfrm>
            <a:off x="2831465" y="2865120"/>
            <a:ext cx="793750" cy="787400"/>
          </a:xfrm>
          <a:prstGeom prst="bentConnector3">
            <a:avLst>
              <a:gd name="adj1" fmla="val -24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5963920" y="2997835"/>
            <a:ext cx="1920875" cy="368300"/>
          </a:xfrm>
          <a:prstGeom prst="rect">
            <a:avLst/>
          </a:prstGeom>
          <a:solidFill>
            <a:schemeClr val="accent6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r>
              <a:rPr lang="en-US" altLang="zh-CN"/>
              <a:t>write card1 to json</a:t>
            </a:r>
            <a:endParaRPr lang="en-US" altLang="zh-CN"/>
          </a:p>
        </p:txBody>
      </p:sp>
      <p:sp>
        <p:nvSpPr>
          <p:cNvPr id="12" name="Text Box 11"/>
          <p:cNvSpPr txBox="1"/>
          <p:nvPr/>
        </p:nvSpPr>
        <p:spPr>
          <a:xfrm>
            <a:off x="5963920" y="3468370"/>
            <a:ext cx="1920875" cy="368300"/>
          </a:xfrm>
          <a:prstGeom prst="rect">
            <a:avLst/>
          </a:prstGeom>
          <a:solidFill>
            <a:schemeClr val="accent6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r>
              <a:rPr lang="en-US" altLang="zh-CN"/>
              <a:t>write card2 to json</a:t>
            </a:r>
            <a:endParaRPr lang="en-US" altLang="zh-CN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06110" y="3181985"/>
            <a:ext cx="2578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12" idx="1"/>
          </p:cNvCxnSpPr>
          <p:nvPr/>
        </p:nvCxnSpPr>
        <p:spPr>
          <a:xfrm>
            <a:off x="5706110" y="3652520"/>
            <a:ext cx="2578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8206105" y="2483485"/>
            <a:ext cx="1952625" cy="368300"/>
          </a:xfrm>
          <a:prstGeom prst="rect">
            <a:avLst/>
          </a:prstGeom>
          <a:solidFill>
            <a:schemeClr val="accent6"/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r>
              <a:rPr lang="en-US" altLang="zh-CN"/>
              <a:t>write deck1 to json</a:t>
            </a:r>
            <a:endParaRPr lang="en-US" altLang="zh-CN"/>
          </a:p>
        </p:txBody>
      </p:sp>
      <p:cxnSp>
        <p:nvCxnSpPr>
          <p:cNvPr id="18" name="Elbow Connector 17"/>
          <p:cNvCxnSpPr>
            <a:stCxn id="11" idx="3"/>
            <a:endCxn id="15" idx="2"/>
          </p:cNvCxnSpPr>
          <p:nvPr/>
        </p:nvCxnSpPr>
        <p:spPr>
          <a:xfrm flipV="1">
            <a:off x="7884795" y="2851785"/>
            <a:ext cx="1297940" cy="3302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15" idx="2"/>
          </p:cNvCxnSpPr>
          <p:nvPr/>
        </p:nvCxnSpPr>
        <p:spPr>
          <a:xfrm flipV="1">
            <a:off x="7884795" y="2851785"/>
            <a:ext cx="1297940" cy="80073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3"/>
            <a:endCxn id="15" idx="1"/>
          </p:cNvCxnSpPr>
          <p:nvPr/>
        </p:nvCxnSpPr>
        <p:spPr>
          <a:xfrm>
            <a:off x="3622675" y="2667635"/>
            <a:ext cx="45834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70" y="194945"/>
            <a:ext cx="10515600" cy="1325563"/>
          </a:xfrm>
        </p:spPr>
        <p:txBody>
          <a:bodyPr>
            <a:normAutofit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Data volumn</a:t>
            </a:r>
            <a:endParaRPr lang="en-US" sz="3600">
              <a:sym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06705" y="1691005"/>
            <a:ext cx="5181600" cy="370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87070" y="5355590"/>
            <a:ext cx="4602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100 pages of newest decks shared by players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5760" y="62865"/>
            <a:ext cx="4443730" cy="31076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471160" y="1691005"/>
            <a:ext cx="1244600" cy="61531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s 8"/>
          <p:cNvSpPr/>
          <p:nvPr/>
        </p:nvSpPr>
        <p:spPr>
          <a:xfrm>
            <a:off x="306705" y="1974215"/>
            <a:ext cx="5164455" cy="70104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05" y="3395345"/>
            <a:ext cx="2524760" cy="2367915"/>
          </a:xfrm>
          <a:prstGeom prst="rect">
            <a:avLst/>
          </a:prstGeom>
        </p:spPr>
      </p:pic>
      <p:sp>
        <p:nvSpPr>
          <p:cNvPr id="13" name="Rectangles 12"/>
          <p:cNvSpPr/>
          <p:nvPr/>
        </p:nvSpPr>
        <p:spPr>
          <a:xfrm>
            <a:off x="8976360" y="769620"/>
            <a:ext cx="2181860" cy="123190"/>
          </a:xfrm>
          <a:prstGeom prst="rect">
            <a:avLst/>
          </a:prstGeom>
          <a:noFill/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2"/>
            <a:endCxn id="11" idx="3"/>
          </p:cNvCxnSpPr>
          <p:nvPr/>
        </p:nvCxnSpPr>
        <p:spPr>
          <a:xfrm flipH="1">
            <a:off x="9308465" y="892810"/>
            <a:ext cx="758825" cy="368681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s 14"/>
          <p:cNvSpPr/>
          <p:nvPr/>
        </p:nvSpPr>
        <p:spPr>
          <a:xfrm>
            <a:off x="6783705" y="3395345"/>
            <a:ext cx="2524760" cy="2495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469890" y="847725"/>
            <a:ext cx="1399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each page contains about 20 decks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798685" y="2046605"/>
            <a:ext cx="1399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each deck contains about 20 cards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842385" y="6059805"/>
            <a:ext cx="3394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So, 100*20*20 = 40,000 !</a:t>
            </a:r>
            <a:endParaRPr 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Challenge1: Big data volume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Problem: How to get so many data without damaging the server or be banned by the server?</a:t>
            </a:r>
            <a:endParaRPr lang="en-US"/>
          </a:p>
          <a:p>
            <a:pPr marL="152400" indent="0">
              <a:buNone/>
            </a:pPr>
            <a:endParaRPr lang="en-US"/>
          </a:p>
          <a:p>
            <a:r>
              <a:rPr lang="en-US"/>
              <a:t>Solution: Set a delay between every two requests.</a:t>
            </a:r>
            <a:endParaRPr lang="en-US"/>
          </a:p>
          <a:p>
            <a:pPr marL="152400" indent="0">
              <a:buNone/>
            </a:pPr>
            <a:endParaRPr lang="en-US"/>
          </a:p>
          <a:p>
            <a:r>
              <a:rPr lang="en-US"/>
              <a:t>Evaluation:</a:t>
            </a:r>
            <a:endParaRPr lang="en-US"/>
          </a:p>
          <a:p>
            <a:pPr marL="152400" indent="0">
              <a:buNone/>
            </a:pPr>
            <a:r>
              <a:rPr lang="en-US"/>
              <a:t>	- request one or two times per second is just like a normal human action, so not damage the server;</a:t>
            </a:r>
            <a:endParaRPr lang="en-US"/>
          </a:p>
          <a:p>
            <a:pPr marL="152400" indent="0">
              <a:buNone/>
            </a:pPr>
            <a:r>
              <a:rPr lang="en-US">
                <a:sym typeface="+mn-ea"/>
              </a:rPr>
              <a:t>	- succesfully got all data without any restriction or ban by the website after the program ran several hours.</a:t>
            </a:r>
            <a:endParaRPr lang="en-US">
              <a:sym typeface="+mn-ea"/>
            </a:endParaRPr>
          </a:p>
          <a:p>
            <a:pPr marL="152400" indent="0">
              <a:buNone/>
            </a:pPr>
            <a:r>
              <a:rPr lang="en-US">
                <a:sym typeface="+mn-ea"/>
              </a:rPr>
              <a:t>	- also, randomly selected several decks to check if their information is correct in the json file.</a:t>
            </a:r>
            <a:endParaRPr lang="en-US"/>
          </a:p>
          <a:p>
            <a:pPr marL="152400" indent="0">
              <a:buNone/>
            </a:pPr>
            <a:endParaRPr lang="en-US"/>
          </a:p>
          <a:p>
            <a:pPr marL="15240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Ontology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Card: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4532" y="1536633"/>
            <a:ext cx="7494123" cy="36914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5459</Words>
  <Application>WPS Presentation</Application>
  <PresentationFormat>Widescreen</PresentationFormat>
  <Paragraphs>299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Calibri Light</vt:lpstr>
      <vt:lpstr>DengXian</vt:lpstr>
      <vt:lpstr>Office Theme</vt:lpstr>
      <vt:lpstr>PowerPoint 演示文稿</vt:lpstr>
      <vt:lpstr>Contents</vt:lpstr>
      <vt:lpstr>Building a knowledge graph about Hearthstone cards &amp; decks - Players can explore relationship between cards &amp; decks based on KG - Recommend related cards for player</vt:lpstr>
      <vt:lpstr>Data Source</vt:lpstr>
      <vt:lpstr>Data extraction   -- How crawler works?</vt:lpstr>
      <vt:lpstr>Data extraction   -- How crawler store data? 	store data in two json files, then those files will be used for ontology build.</vt:lpstr>
      <vt:lpstr>Data extraction   -- Data volumn</vt:lpstr>
      <vt:lpstr>Technical Challenge1: Big data volume</vt:lpstr>
      <vt:lpstr>Ontology</vt:lpstr>
      <vt:lpstr>Ontology</vt:lpstr>
      <vt:lpstr>System Architechture</vt:lpstr>
      <vt:lpstr>Technical Challenge2: Explore Card &amp; Deck</vt:lpstr>
      <vt:lpstr>Explore Card</vt:lpstr>
      <vt:lpstr>Explore Deck</vt:lpstr>
      <vt:lpstr>Sparql Example - Deck</vt:lpstr>
      <vt:lpstr>Technical Challenge3: Recommender System</vt:lpstr>
      <vt:lpstr>Recommend card for a deck</vt:lpstr>
      <vt:lpstr>KG Quality</vt:lpstr>
      <vt:lpstr>UI Design</vt:lpstr>
      <vt:lpstr>Future works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liu</dc:creator>
  <cp:lastModifiedBy>yuqin</cp:lastModifiedBy>
  <cp:revision>58</cp:revision>
  <dcterms:created xsi:type="dcterms:W3CDTF">2022-11-29T00:47:00Z</dcterms:created>
  <dcterms:modified xsi:type="dcterms:W3CDTF">2022-11-29T23:21:09Z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ABF5AA57AFDB41E28B0F93F9693C31CA</vt:lpwstr>
  </property>
  <property fmtid="{D5CDD505-2E9C-101B-9397-08002B2CF9AE}" pid="3" name="KSOProductBuildVer">
    <vt:lpwstr>1033-11.2.0.11417</vt:lpwstr>
  </property>
</Properties>
</file>